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6.xml" ContentType="application/vnd.openxmlformats-officedocument.presentationml.slideMaster+xml"/>
  <Override PartName="/ppt/slideLayouts/slideLayout8.xml" ContentType="application/vnd.openxmlformats-officedocument.presentationml.slideLayout+xml"/>
  <Override PartName="/ppt/theme/theme8.xml" ContentType="application/vnd.openxmlformats-officedocument.theme+xml"/>
  <Default Extension="bin" ContentType="application/vnd.openxmlformats-officedocument.presentationml.printerSettings"/>
  <Override PartName="/ppt/slideLayouts/slideLayout6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1.xml" ContentType="application/vnd.openxmlformats-officedocument.presentationml.slide+xml"/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s/slide15.xml" ContentType="application/vnd.openxmlformats-officedocument.presentationml.slide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4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4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ppt/slideLayouts/slideLayout84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8.xml" ContentType="application/vnd.openxmlformats-officedocument.presentationml.slideLayout+xml"/>
  <Default Extension="rels" ContentType="application/vnd.openxmlformats-package.relationships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theme/theme7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4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3.xml" ContentType="application/vnd.openxmlformats-officedocument.presentationml.slideLayou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86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</p:sldMasterIdLst>
  <p:notesMasterIdLst>
    <p:notesMasterId r:id="rId24"/>
  </p:notesMasterIdLst>
  <p:handoutMasterIdLst>
    <p:handoutMasterId r:id="rId25"/>
  </p:handoutMasterIdLst>
  <p:sldIdLst>
    <p:sldId id="258" r:id="rId9"/>
    <p:sldId id="261" r:id="rId10"/>
    <p:sldId id="262" r:id="rId11"/>
    <p:sldId id="263" r:id="rId12"/>
    <p:sldId id="264" r:id="rId13"/>
    <p:sldId id="265" r:id="rId14"/>
    <p:sldId id="271" r:id="rId15"/>
    <p:sldId id="272" r:id="rId16"/>
    <p:sldId id="273" r:id="rId17"/>
    <p:sldId id="274" r:id="rId18"/>
    <p:sldId id="275" r:id="rId19"/>
    <p:sldId id="280" r:id="rId20"/>
    <p:sldId id="281" r:id="rId21"/>
    <p:sldId id="282" r:id="rId22"/>
    <p:sldId id="283" r:id="rId2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Helvetica Light" charset="0"/>
        <a:ea typeface="ヒラギノ角ゴ ProN W3" charset="-128"/>
        <a:cs typeface="ヒラギノ角ゴ ProN W3" charset="-128"/>
        <a:sym typeface="Helvetica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56" y="-12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5AAE6-C7A5-6A4F-BAAF-8D016E012658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83769-9D7B-FA45-802D-0ECD8921F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1CBB6-854D-7642-948D-592A4BB98CC2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1F669-9721-724B-9F9A-FA6570B2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8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3533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3533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5842000"/>
            <a:ext cx="2616200" cy="264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5842000"/>
            <a:ext cx="7696200" cy="264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342900" indent="1143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685800" indent="2286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028700" indent="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371600" indent="4572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2860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2743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200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>
                <a:sym typeface="Helvetica Light" charset="0"/>
              </a:rPr>
              <a:t>Second level</a:t>
            </a:r>
          </a:p>
          <a:p>
            <a:pPr lvl="2"/>
            <a:r>
              <a:rPr lang="en-US">
                <a:sym typeface="Helvetica Light" charset="0"/>
              </a:rPr>
              <a:t>Third level</a:t>
            </a:r>
          </a:p>
          <a:p>
            <a:pPr lvl="3"/>
            <a:r>
              <a:rPr lang="en-US">
                <a:sym typeface="Helvetica Light" charset="0"/>
              </a:rPr>
              <a:t>Fourth level</a:t>
            </a:r>
          </a:p>
          <a:p>
            <a:pPr lvl="4"/>
            <a:r>
              <a:rPr lang="en-US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292100" indent="1651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635000" indent="279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977900" indent="3937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320800" indent="5080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17780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235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2692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149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342900" indent="1143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685800" indent="2286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028700" indent="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371600" indent="4572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2860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2743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200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title style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>
                <a:sym typeface="Helvetica Light" charset="0"/>
              </a:rPr>
              <a:t>Second level</a:t>
            </a:r>
          </a:p>
          <a:p>
            <a:pPr lvl="2"/>
            <a:r>
              <a:rPr lang="en-US">
                <a:sym typeface="Helvetica Light" charset="0"/>
              </a:rPr>
              <a:t>Third level</a:t>
            </a:r>
          </a:p>
          <a:p>
            <a:pPr lvl="3"/>
            <a:r>
              <a:rPr lang="en-US">
                <a:sym typeface="Helvetica Light" charset="0"/>
              </a:rPr>
              <a:t>Fourth level</a:t>
            </a:r>
          </a:p>
          <a:p>
            <a:pPr lvl="4"/>
            <a:r>
              <a:rPr lang="en-US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279400" indent="-279400" algn="l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609600" indent="-279400" algn="l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990600" indent="-279400" algn="l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371600" indent="-279400" algn="l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752600" indent="-279400" algn="l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2209800" indent="-279400" algn="l" rtl="0" fontAlgn="base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667000" indent="-279400" algn="l" rtl="0" fontAlgn="base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3124200" indent="-279400" algn="l" rtl="0" fontAlgn="base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581400" indent="-279400" algn="l" rtl="0" fontAlgn="base">
        <a:spcBef>
          <a:spcPts val="3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title style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>
                <a:sym typeface="Helvetica Light" charset="0"/>
              </a:rPr>
              <a:t>Second level</a:t>
            </a:r>
          </a:p>
          <a:p>
            <a:pPr lvl="2"/>
            <a:r>
              <a:rPr lang="en-US">
                <a:sym typeface="Helvetica Light" charset="0"/>
              </a:rPr>
              <a:t>Third level</a:t>
            </a:r>
          </a:p>
          <a:p>
            <a:pPr lvl="3"/>
            <a:r>
              <a:rPr lang="en-US">
                <a:sym typeface="Helvetica Light" charset="0"/>
              </a:rPr>
              <a:t>Fourth level</a:t>
            </a:r>
          </a:p>
          <a:p>
            <a:pPr lvl="4"/>
            <a:r>
              <a:rPr lang="en-US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810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711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1092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473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854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23114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7686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32258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6830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342900" indent="1143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685800" indent="2286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028700" indent="3429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371600" indent="457200"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2860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2743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200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>
                <a:sym typeface="Helvetica Light" charset="0"/>
              </a:rPr>
              <a:t>Second level</a:t>
            </a:r>
          </a:p>
          <a:p>
            <a:pPr lvl="2"/>
            <a:r>
              <a:rPr lang="en-US">
                <a:sym typeface="Helvetica Light" charset="0"/>
              </a:rPr>
              <a:t>Third level</a:t>
            </a:r>
          </a:p>
          <a:p>
            <a:pPr lvl="3"/>
            <a:r>
              <a:rPr lang="en-US">
                <a:sym typeface="Helvetica Light" charset="0"/>
              </a:rPr>
              <a:t>Fourth level</a:t>
            </a:r>
          </a:p>
          <a:p>
            <a:pPr lvl="4"/>
            <a:r>
              <a:rPr lang="en-US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810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711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1092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1473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854200" indent="-381000" algn="l" rtl="0" eaLnBrk="0" fontAlgn="base" hangingPunct="0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23114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7686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32258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683000" indent="-381000" algn="l" rtl="0" fontAlgn="base">
        <a:spcBef>
          <a:spcPts val="4200"/>
        </a:spcBef>
        <a:spcAft>
          <a:spcPct val="0"/>
        </a:spcAft>
        <a:buClr>
          <a:srgbClr val="000000"/>
        </a:buClr>
        <a:buSzPct val="100000"/>
        <a:buFont typeface="Helvetica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3533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>
                <a:sym typeface="Helvetica Light" charset="0"/>
              </a:rPr>
              <a:t>Second level</a:t>
            </a:r>
          </a:p>
          <a:p>
            <a:pPr lvl="2"/>
            <a:r>
              <a:rPr lang="en-US">
                <a:sym typeface="Helvetica Light" charset="0"/>
              </a:rPr>
              <a:t>Third level</a:t>
            </a:r>
          </a:p>
          <a:p>
            <a:pPr lvl="3"/>
            <a:r>
              <a:rPr lang="en-US">
                <a:sym typeface="Helvetica Light" charset="0"/>
              </a:rPr>
              <a:t>Fourth level</a:t>
            </a:r>
          </a:p>
          <a:p>
            <a:pPr lvl="4"/>
            <a:r>
              <a:rPr lang="en-US">
                <a:sym typeface="Helvetica Light" charset="0"/>
              </a:rPr>
              <a:t>Fifth level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5842000"/>
            <a:ext cx="10464800" cy="142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Helvetica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Helvetica Light" charset="0"/>
          <a:ea typeface="ヒラギノ角ゴ ProN W3" charset="0"/>
          <a:cs typeface="ヒラギノ角ゴ ProN W3" charset="0"/>
          <a:sym typeface="Helvetica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1pPr>
      <a:lvl2pPr marL="292100" indent="1651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2pPr>
      <a:lvl3pPr marL="635000" indent="279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3pPr>
      <a:lvl4pPr marL="977900" indent="3937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4pPr>
      <a:lvl5pPr marL="1320800" indent="5080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5pPr>
      <a:lvl6pPr marL="17780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6pPr>
      <a:lvl7pPr marL="2235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7pPr>
      <a:lvl8pPr marL="2692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8pPr>
      <a:lvl9pPr marL="3149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1" Type="http://schemas.openxmlformats.org/officeDocument/2006/relationships/video" Target="file://localhost/Volumes/PMP_pete/11-410-BMC-Shortfile-video/05-interactive/PPT/footdiagram-iPhone-1.wmv" TargetMode="Externa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1" Type="http://schemas.openxmlformats.org/officeDocument/2006/relationships/video" Target="file://localhost/Volumes/PMP_pete/11-410-BMC-Shortfile-video/05-interactive/PPT/BMC-AFOfrontside-1109.wmv" TargetMode="Externa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video" Target="file://localhost/Volumes/PMP_pete/11-410-BMC-Shortfile-video/05-interactive/PPT/CMT-1b-iPhone.wmv" TargetMode="External"/><Relationship Id="rId2" Type="http://schemas.openxmlformats.org/officeDocument/2006/relationships/video" Target="file://localhost/Volumes/PMP_pete/11-410-BMC-Shortfile-video/05-interactive/PPT/CMT-2b-iPhone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1" Type="http://schemas.openxmlformats.org/officeDocument/2006/relationships/video" Target="file://localhost/Volumes/PMP_pete/11-410-BMC-Shortfile-video/05-interactive/PPT/BMC-AFOside-comp-1109.wmv" TargetMode="External"/><Relationship Id="rId2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1" Type="http://schemas.openxmlformats.org/officeDocument/2006/relationships/video" Target="file://localhost/Volumes/PMP_pete/11-410-BMC-Shortfile-video/05-interactive/PPT/CMT-e3.wmv" TargetMode="External"/><Relationship Id="rId2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92175" y="2925763"/>
            <a:ext cx="15349538" cy="5953125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11100">
                <a:solidFill>
                  <a:srgbClr val="F80E08"/>
                </a:solidFill>
                <a:latin typeface="Arial Rounded MT Bold" charset="0"/>
                <a:ea typeface="Arial Rounded MT Bold" charset="0"/>
                <a:cs typeface="Arial Rounded MT Bold" charset="0"/>
                <a:sym typeface="Arial Rounded MT Bold" charset="0"/>
              </a:rPr>
              <a:t>phatbraces.com</a:t>
            </a:r>
            <a:endParaRPr lang="en-US" sz="11100">
              <a:solidFill>
                <a:srgbClr val="F80E08"/>
              </a:solidFill>
              <a:latin typeface="Arial Rounded MT Bold" charset="0"/>
              <a:ea typeface="ヒラギノ角ゴ ProN W6" charset="-128"/>
              <a:cs typeface="ヒラギノ角ゴ ProN W6" charset="-128"/>
              <a:sym typeface="Arial Rounded MT Bold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24688" y="1411288"/>
            <a:ext cx="5980112" cy="24892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0" indent="0" algn="l" eaLnBrk="1" hangingPunct="1">
              <a:lnSpc>
                <a:spcPct val="90000"/>
              </a:lnSpc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Bio-Mechanical Composites Inc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1300 Keo. Way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Des Moines, Iowa  50309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(515) 554-6132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635000" y="7600950"/>
            <a:ext cx="119634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The lever system of the ankle enables</a:t>
            </a:r>
          </a:p>
          <a:p>
            <a:r>
              <a:rPr lang="en-US"/>
              <a:t> propulsion and standing balance </a:t>
            </a:r>
          </a:p>
        </p:txBody>
      </p:sp>
      <p:pic>
        <p:nvPicPr>
          <p:cNvPr id="5" name="footdiagram-iPhone-1.wm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21000" y="609600"/>
            <a:ext cx="7391400" cy="678802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/>
          </p:cNvSpPr>
          <p:nvPr/>
        </p:nvSpPr>
        <p:spPr bwMode="auto">
          <a:xfrm>
            <a:off x="654050" y="5943600"/>
            <a:ext cx="11615738" cy="16256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6200">
                <a:latin typeface="Calibri" charset="0"/>
                <a:ea typeface="Calibri" charset="0"/>
                <a:cs typeface="Calibri" charset="0"/>
                <a:sym typeface="Calibri" charset="0"/>
              </a:rPr>
              <a:t>Increasing Stance-Phase stability allows the patient to spend more time on the extremity</a:t>
            </a:r>
          </a:p>
        </p:txBody>
      </p:sp>
      <p:pic>
        <p:nvPicPr>
          <p:cNvPr id="17412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625" y="2667000"/>
            <a:ext cx="6834188" cy="1963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7413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228600"/>
            <a:ext cx="11710988" cy="175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BMC-AFOfrontside-1109.wm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1200" y="609600"/>
            <a:ext cx="1158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711200" y="7315200"/>
            <a:ext cx="1158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  <a:ea typeface="Times New Roman" charset="0"/>
                <a:cs typeface="Times New Roman" charset="0"/>
              </a:rPr>
              <a:t>The foot needs to be maintained in the line of progression of the knee for the lever system of the ankle to be effective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228600"/>
            <a:ext cx="11709400" cy="1057275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62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Center of Mass</a:t>
            </a:r>
            <a:endParaRPr lang="en-US" sz="6200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2113" y="1600200"/>
            <a:ext cx="7138987" cy="5754688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9461" name="TextBox 1"/>
          <p:cNvSpPr txBox="1">
            <a:spLocks noChangeArrowheads="1"/>
          </p:cNvSpPr>
          <p:nvPr/>
        </p:nvSpPr>
        <p:spPr bwMode="auto">
          <a:xfrm>
            <a:off x="939800" y="7696200"/>
            <a:ext cx="11277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When the patient feels stable on both extremities </a:t>
            </a:r>
          </a:p>
          <a:p>
            <a:r>
              <a:rPr lang="en-US"/>
              <a:t>their gait becomes fluid and </a:t>
            </a:r>
          </a:p>
          <a:p>
            <a:r>
              <a:rPr lang="en-US"/>
              <a:t>their energy expenditure reduces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/>
          </p:cNvSpPr>
          <p:nvPr/>
        </p:nvSpPr>
        <p:spPr bwMode="auto">
          <a:xfrm>
            <a:off x="519113" y="661988"/>
            <a:ext cx="11620500" cy="9525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44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Energy Storing &amp; Proprioceptive Balance</a:t>
            </a:r>
            <a:endParaRPr lang="en-US" sz="6200">
              <a:latin typeface="Times New Roman Bold" charset="0"/>
              <a:ea typeface="Times New Roman Bold" charset="0"/>
              <a:cs typeface="Times New Roman Bold" charset="0"/>
              <a:sym typeface="Times New Roman Bold" charset="0"/>
            </a:endParaRPr>
          </a:p>
        </p:txBody>
      </p:sp>
      <p:sp>
        <p:nvSpPr>
          <p:cNvPr id="20484" name="TextBox 1"/>
          <p:cNvSpPr txBox="1">
            <a:spLocks noChangeArrowheads="1"/>
          </p:cNvSpPr>
          <p:nvPr/>
        </p:nvSpPr>
        <p:spPr bwMode="auto">
          <a:xfrm>
            <a:off x="787400" y="7086600"/>
            <a:ext cx="11430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A stable acceptance of weight to each extremity increases the time on each extremity and</a:t>
            </a:r>
          </a:p>
          <a:p>
            <a:r>
              <a:rPr lang="en-US"/>
              <a:t> returns the patient to a fluid gait</a:t>
            </a:r>
          </a:p>
          <a:p>
            <a:endParaRPr lang="en-US"/>
          </a:p>
        </p:txBody>
      </p:sp>
      <p:pic>
        <p:nvPicPr>
          <p:cNvPr id="2" name="CMT-1b-iPhone.wmv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9600" y="2209800"/>
            <a:ext cx="558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CMT-2b-iPhone.wmv">
            <a:hlinkClick r:id="" action="ppaction://media"/>
          </p:cNvPr>
          <p:cNvPicPr/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599238" y="2209800"/>
            <a:ext cx="5635625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12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1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892175" y="2925763"/>
            <a:ext cx="15349538" cy="5953125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11100">
                <a:solidFill>
                  <a:srgbClr val="F80E08"/>
                </a:solidFill>
                <a:latin typeface="Arial Rounded MT Bold" charset="0"/>
                <a:ea typeface="Arial Rounded MT Bold" charset="0"/>
                <a:cs typeface="Arial Rounded MT Bold" charset="0"/>
                <a:sym typeface="Arial Rounded MT Bold" charset="0"/>
              </a:rPr>
              <a:t>phatbraces.com</a:t>
            </a:r>
            <a:endParaRPr lang="en-US" sz="11100">
              <a:solidFill>
                <a:srgbClr val="F80E08"/>
              </a:solidFill>
              <a:latin typeface="Arial Rounded MT Bold" charset="0"/>
              <a:ea typeface="ヒラギノ角ゴ ProN W6" charset="-128"/>
              <a:cs typeface="ヒラギノ角ゴ ProN W6" charset="-128"/>
              <a:sym typeface="Arial Rounded MT Bold" charset="0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24688" y="1411288"/>
            <a:ext cx="9105900" cy="24892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0" indent="0" algn="l" eaLnBrk="1" hangingPunct="1">
              <a:lnSpc>
                <a:spcPct val="90000"/>
              </a:lnSpc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Bio-Mechanical Composites Inc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1300 Keo. Way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Des Moines, Iowa  50309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  <a:p>
            <a:pPr marL="0" indent="0" algn="l" eaLnBrk="1" hangingPunct="1">
              <a:lnSpc>
                <a:spcPct val="90000"/>
              </a:lnSpc>
              <a:spcBef>
                <a:spcPts val="800"/>
              </a:spcBef>
            </a:pPr>
            <a:r>
              <a:rPr lang="en-US" sz="2900" b="1" i="1">
                <a:solidFill>
                  <a:srgbClr val="FFFFF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(515) 554-6132</a:t>
            </a:r>
            <a:endParaRPr lang="en-US" sz="2900" b="1" i="1">
              <a:solidFill>
                <a:srgbClr val="FFFFFF"/>
              </a:solidFill>
              <a:latin typeface="Helvetica" charset="0"/>
              <a:ea typeface="ヒラギノ角ゴ ProN W6" charset="-128"/>
              <a:cs typeface="ヒラギノ角ゴ ProN W6" charset="-128"/>
              <a:sym typeface="Helvetica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-12700"/>
            <a:ext cx="13036550" cy="9777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/>
          </p:cNvSpPr>
          <p:nvPr/>
        </p:nvSpPr>
        <p:spPr bwMode="auto">
          <a:xfrm>
            <a:off x="5511800" y="357188"/>
            <a:ext cx="7315200" cy="238601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62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Energy Storage</a:t>
            </a:r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228600" y="6351588"/>
            <a:ext cx="5422900" cy="32512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>
              <a:spcBef>
                <a:spcPts val="813"/>
              </a:spcBef>
            </a:pPr>
            <a:r>
              <a:rPr lang="en-US" sz="34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Prosthetics has been utilizing this technology over the past 20 years and it has revolutionized the industry </a:t>
            </a:r>
          </a:p>
          <a:p>
            <a:pPr>
              <a:spcBef>
                <a:spcPts val="813"/>
              </a:spcBef>
            </a:pPr>
            <a:endParaRPr lang="en-US" sz="3400"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0" y="357188"/>
            <a:ext cx="4660900" cy="532765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/>
          <a:srcRect l="946" r="1186" b="304"/>
          <a:stretch>
            <a:fillRect/>
          </a:stretch>
        </p:blipFill>
        <p:spPr bwMode="auto">
          <a:xfrm>
            <a:off x="6465888" y="3651250"/>
            <a:ext cx="3937000" cy="5126038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4800" y="723900"/>
            <a:ext cx="11049000" cy="1624013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62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Mass Production</a:t>
            </a:r>
            <a:endParaRPr lang="en-US" sz="6200">
              <a:latin typeface="Times New Roman Bold" charset="0"/>
              <a:ea typeface="ヒラギノ明朝 ProN W6" charset="-128"/>
              <a:cs typeface="ヒラギノ明朝 ProN W6" charset="-128"/>
              <a:sym typeface="Times New Roman Bold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4238" y="506413"/>
            <a:ext cx="2668587" cy="437038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3600" y="3429000"/>
            <a:ext cx="7239000" cy="51054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/>
            <a:r>
              <a:rPr lang="en-US" sz="28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>	</a:t>
            </a:r>
            <a:r>
              <a:rPr lang="en-US" sz="28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Orthotics has been slow to adopt the technology due to the need for a customization. </a:t>
            </a:r>
          </a:p>
          <a:p>
            <a:pPr marL="0" lvl="1" indent="0" eaLnBrk="1" hangingPunct="1"/>
            <a:endParaRPr lang="en-US" sz="2800">
              <a:latin typeface="Times New Roman Bold" charset="0"/>
              <a:ea typeface="Times New Roman Bold" charset="0"/>
              <a:cs typeface="Times New Roman Bold" charset="0"/>
              <a:sym typeface="Times New Roman Bold" charset="0"/>
            </a:endParaRPr>
          </a:p>
          <a:p>
            <a:pPr marL="0" lvl="1" indent="0" eaLnBrk="1" hangingPunct="1"/>
            <a:r>
              <a:rPr lang="en-US" sz="28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A custom shaping is required to produce a low profile orthosis. </a:t>
            </a:r>
          </a:p>
          <a:p>
            <a:pPr marL="0" lvl="1" indent="0" eaLnBrk="1" hangingPunct="1"/>
            <a:endParaRPr lang="en-US" sz="2800">
              <a:latin typeface="Times New Roman Bold" charset="0"/>
              <a:ea typeface="Times New Roman Bold" charset="0"/>
              <a:cs typeface="Times New Roman Bold" charset="0"/>
              <a:sym typeface="Times New Roman Bold" charset="0"/>
            </a:endParaRPr>
          </a:p>
          <a:p>
            <a:pPr marL="0" lvl="1" indent="0" eaLnBrk="1" hangingPunct="1"/>
            <a:r>
              <a:rPr lang="en-US" sz="28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Each orthosis requires “One-Off Engineering”</a:t>
            </a:r>
            <a:endParaRPr lang="en-US" sz="2800">
              <a:latin typeface="Times New Roman Bold" charset="0"/>
              <a:ea typeface="ヒラギノ明朝 ProN W6" charset="-128"/>
              <a:cs typeface="ヒラギノ明朝 ProN W6" charset="-128"/>
              <a:sym typeface="Times New Roman Bold" charset="0"/>
            </a:endParaRPr>
          </a:p>
          <a:p>
            <a:pPr marL="0" indent="0" eaLnBrk="1" hangingPunct="1"/>
            <a:r>
              <a:rPr lang="en-US" sz="28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 to produce the specific resistance strength for each patient level of pathological deficit</a:t>
            </a:r>
            <a:endParaRPr lang="en-US" sz="280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0" y="5486400"/>
            <a:ext cx="2957513" cy="3440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bldLvl="5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2600" y="457200"/>
            <a:ext cx="6934200" cy="75438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b="1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The "Dynamic Response“ Orthotic System</a:t>
            </a:r>
            <a:br>
              <a:rPr lang="en-US" sz="4400" b="1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</a:br>
            <a:r>
              <a:rPr lang="en-US" sz="4400" b="1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/>
            </a:r>
            <a:br>
              <a:rPr lang="en-US" sz="4400" b="1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</a:br>
            <a:r>
              <a:rPr lang="en-US" sz="4400" b="1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T</a:t>
            </a:r>
            <a:r>
              <a:rPr lang="en-US" sz="40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>he only custom </a:t>
            </a:r>
            <a:br>
              <a:rPr lang="en-US" sz="40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</a:br>
            <a:r>
              <a:rPr lang="en-US" sz="40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>energy storing AFO</a:t>
            </a:r>
            <a: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/>
            </a:r>
            <a:b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</a:br>
            <a: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/>
            </a:r>
            <a:b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</a:br>
            <a: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  <a:t/>
            </a:r>
            <a:br>
              <a:rPr lang="en-US" sz="3600">
                <a:latin typeface="Times New Roman Bold" charset="0"/>
                <a:ea typeface="ヒラギノ明朝 ProN W6" charset="-128"/>
                <a:cs typeface="ヒラギノ明朝 ProN W6" charset="-128"/>
                <a:sym typeface="Times New Roman Bold" charset="0"/>
              </a:rPr>
            </a:br>
            <a:endParaRPr lang="en-US" sz="3600">
              <a:latin typeface="Times New Roman Bold" charset="0"/>
              <a:ea typeface="ヒラギノ明朝 ProN W6" charset="-128"/>
              <a:cs typeface="ヒラギノ明朝 ProN W6" charset="-128"/>
              <a:sym typeface="Times New Roman Bold" charset="0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5400" y="2309813"/>
            <a:ext cx="4660900" cy="681831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2813" y="14288"/>
            <a:ext cx="11049000" cy="16256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62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Dynamic Design</a:t>
            </a:r>
            <a:endParaRPr lang="en-US" sz="6200">
              <a:latin typeface="Times New Roman Bold" charset="0"/>
              <a:ea typeface="ヒラギノ明朝 ProN W6" charset="-128"/>
              <a:cs typeface="ヒラギノ明朝 ProN W6" charset="-128"/>
              <a:sym typeface="Times New Roman Bold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1958975"/>
            <a:ext cx="5457825" cy="604202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7264400" y="35814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4800">
                <a:latin typeface="Times New Roman" charset="0"/>
                <a:ea typeface="Times New Roman" charset="0"/>
                <a:cs typeface="Times New Roman" charset="0"/>
              </a:rPr>
              <a:t>It produces much more than just energy return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70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/>
          </p:cNvSpPr>
          <p:nvPr/>
        </p:nvSpPr>
        <p:spPr bwMode="auto">
          <a:xfrm>
            <a:off x="377825" y="7654925"/>
            <a:ext cx="12974638" cy="16383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444500" indent="-444500">
              <a:lnSpc>
                <a:spcPct val="70000"/>
              </a:lnSpc>
              <a:spcBef>
                <a:spcPts val="1225"/>
              </a:spcBef>
            </a:pPr>
            <a:r>
              <a:rPr lang="en-US" sz="44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This system replaces the calf muscle group function while allowing the patient to maintain </a:t>
            </a:r>
          </a:p>
          <a:p>
            <a:pPr marL="444500" indent="-444500">
              <a:lnSpc>
                <a:spcPct val="70000"/>
              </a:lnSpc>
              <a:spcBef>
                <a:spcPts val="1225"/>
              </a:spcBef>
            </a:pPr>
            <a:r>
              <a:rPr lang="en-US" sz="44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proprioceptive balance</a:t>
            </a:r>
          </a:p>
        </p:txBody>
      </p:sp>
      <p:pic>
        <p:nvPicPr>
          <p:cNvPr id="2" name="BMC-AFOside-comp-1109.wm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454400" y="1492250"/>
            <a:ext cx="592455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1625600" y="296863"/>
            <a:ext cx="9753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6000" b="1">
                <a:latin typeface="Times New Roman" charset="0"/>
                <a:ea typeface="Times New Roman" charset="0"/>
                <a:cs typeface="Times New Roman" charset="0"/>
              </a:rPr>
              <a:t>Proprioceptive Balance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5" name="Rectangle 4"/>
          <p:cNvSpPr>
            <a:spLocks/>
          </p:cNvSpPr>
          <p:nvPr/>
        </p:nvSpPr>
        <p:spPr bwMode="auto">
          <a:xfrm>
            <a:off x="520700" y="0"/>
            <a:ext cx="11772900" cy="1579563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62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Patient Testimonial</a:t>
            </a:r>
          </a:p>
        </p:txBody>
      </p:sp>
      <p:pic>
        <p:nvPicPr>
          <p:cNvPr id="3" name="CMT-e3.wm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03400" y="1560513"/>
            <a:ext cx="9398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3"/>
          <p:cNvSpPr txBox="1">
            <a:spLocks noChangeArrowheads="1"/>
          </p:cNvSpPr>
          <p:nvPr/>
        </p:nvSpPr>
        <p:spPr bwMode="auto">
          <a:xfrm>
            <a:off x="3987800" y="8913813"/>
            <a:ext cx="5791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/>
              <a:t>Click video to play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2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304800"/>
            <a:ext cx="11660187" cy="1912938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50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Evaluating Plantar Flexion Strength</a:t>
            </a:r>
            <a:r>
              <a:rPr lang="en-US" sz="5000">
                <a:latin typeface="Times New Roman" charset="0"/>
                <a:ea typeface="ヒラギノ明朝 ProN W3" charset="-128"/>
                <a:cs typeface="ヒラギノ明朝 ProN W3" charset="-128"/>
                <a:sym typeface="Times New Roman" charset="0"/>
              </a:rPr>
              <a:t/>
            </a:r>
            <a:br>
              <a:rPr lang="en-US" sz="5000">
                <a:latin typeface="Times New Roman" charset="0"/>
                <a:ea typeface="ヒラギノ明朝 ProN W3" charset="-128"/>
                <a:cs typeface="ヒラギノ明朝 ProN W3" charset="-128"/>
                <a:sym typeface="Times New Roman" charset="0"/>
              </a:rPr>
            </a:br>
            <a:r>
              <a:rPr lang="en-US" sz="28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Gastrocnemius and Soleus against full weight bearing</a:t>
            </a:r>
            <a:endParaRPr lang="en-US" sz="2800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0" y="2133600"/>
            <a:ext cx="4114800" cy="54864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21550" y="2133600"/>
            <a:ext cx="4114800" cy="54864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4342" name="TextBox 2"/>
          <p:cNvSpPr txBox="1">
            <a:spLocks noChangeArrowheads="1"/>
          </p:cNvSpPr>
          <p:nvPr/>
        </p:nvSpPr>
        <p:spPr bwMode="auto">
          <a:xfrm>
            <a:off x="1016000" y="8153400"/>
            <a:ext cx="11353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Replacement of absent strength or supplement of weakness requires grading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97200" y="390525"/>
            <a:ext cx="9359900" cy="1625600"/>
          </a:xfrm>
          <a:noFill/>
          <a:ln w="12700"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62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Ankle</a:t>
            </a:r>
            <a:br>
              <a:rPr lang="en-US" sz="62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</a:br>
            <a:r>
              <a:rPr lang="en-US" sz="620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Lever Systems</a:t>
            </a:r>
            <a:endParaRPr lang="en-US" sz="6200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/>
          <a:srcRect l="20016" r="19928" b="23218"/>
          <a:stretch>
            <a:fillRect/>
          </a:stretch>
        </p:blipFill>
        <p:spPr bwMode="auto">
          <a:xfrm>
            <a:off x="1409700" y="1454150"/>
            <a:ext cx="2717800" cy="523875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5200" y="4043363"/>
            <a:ext cx="2451100" cy="166687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67900" y="4057650"/>
            <a:ext cx="2478088" cy="16383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5367" name="Rectangle 6"/>
          <p:cNvSpPr>
            <a:spLocks/>
          </p:cNvSpPr>
          <p:nvPr/>
        </p:nvSpPr>
        <p:spPr bwMode="auto">
          <a:xfrm>
            <a:off x="1409700" y="6972300"/>
            <a:ext cx="3568700" cy="12827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latin typeface="Times New Roman Bold" charset="0"/>
                <a:ea typeface="Times New Roman Bold" charset="0"/>
                <a:cs typeface="Times New Roman Bold" charset="0"/>
                <a:sym typeface="Times New Roman Bold" charset="0"/>
              </a:rPr>
              <a:t>Picture from De Motu Animalium (1680), by Giovanni Borelli.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7EFFEE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ov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95BC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5DE"/>
      </a:accent5>
      <a:accent6>
        <a:srgbClr val="2D2D8A"/>
      </a:accent6>
      <a:hlink>
        <a:srgbClr val="009999"/>
      </a:hlink>
      <a:folHlink>
        <a:srgbClr val="99CC00"/>
      </a:folHlink>
    </a:clrScheme>
    <a:fontScheme name="Cover">
      <a:majorFont>
        <a:latin typeface="Helvetica Light"/>
        <a:ea typeface="ヒラギノ角ゴ ProN W3"/>
        <a:cs typeface="ヒラギノ角ゴ ProN W3"/>
      </a:majorFont>
      <a:minorFont>
        <a:latin typeface="Helvetica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BC4"/>
        </a:solid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charset="0"/>
            <a:ea typeface="ヒラギノ角ゴ ProN W3" charset="0"/>
            <a:cs typeface="ヒラギノ角ゴ ProN W3" charset="0"/>
            <a:sym typeface="Helvetica Light" charset="0"/>
          </a:defRPr>
        </a:defPPr>
      </a:lstStyle>
    </a:lnDef>
  </a:objectDefaults>
  <a:extraClrSchemeLst>
    <a:extraClrScheme>
      <a:clrScheme name="C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Pages>0</Pages>
  <Words>306</Words>
  <Characters>0</Characters>
  <PresentationFormat>Custom</PresentationFormat>
  <Lines>0</Lines>
  <Paragraphs>42</Paragraphs>
  <Slides>15</Slides>
  <Notes>0</Notes>
  <HiddenSlides>0</HiddenSlides>
  <MMClips>6</MMClips>
  <ScaleCrop>false</ScaleCrop>
  <HeadingPairs>
    <vt:vector size="4" baseType="variant">
      <vt:variant>
        <vt:lpstr>Design Template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Blank</vt:lpstr>
      <vt:lpstr>Title &amp; Subtitle</vt:lpstr>
      <vt:lpstr>Title - Top</vt:lpstr>
      <vt:lpstr>Title, Bullets &amp; Photo</vt:lpstr>
      <vt:lpstr>Title &amp; Bullets</vt:lpstr>
      <vt:lpstr>Photo</vt:lpstr>
      <vt:lpstr>Bullets</vt:lpstr>
      <vt:lpstr>Cover</vt:lpstr>
      <vt:lpstr>phatbraces.com</vt:lpstr>
      <vt:lpstr>Slide 2</vt:lpstr>
      <vt:lpstr>Mass Production</vt:lpstr>
      <vt:lpstr>The "Dynamic Response“ Orthotic System  The only custom  energy storing AFO   </vt:lpstr>
      <vt:lpstr>Dynamic Design</vt:lpstr>
      <vt:lpstr>Slide 6</vt:lpstr>
      <vt:lpstr>Slide 7</vt:lpstr>
      <vt:lpstr>Evaluating Plantar Flexion Strength Gastrocnemius and Soleus against full weight bearing</vt:lpstr>
      <vt:lpstr>Ankle Lever Systems</vt:lpstr>
      <vt:lpstr>Slide 10</vt:lpstr>
      <vt:lpstr>Slide 11</vt:lpstr>
      <vt:lpstr>Slide 12</vt:lpstr>
      <vt:lpstr>Center of Mass</vt:lpstr>
      <vt:lpstr>Slide 14</vt:lpstr>
      <vt:lpstr>phatbraces.com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phatbraces.com</dc:title>
  <dc:creator>nchladek</dc:creator>
  <cp:lastModifiedBy>Pete Evans</cp:lastModifiedBy>
  <cp:revision>9</cp:revision>
  <dcterms:created xsi:type="dcterms:W3CDTF">2011-10-13T14:16:20Z</dcterms:created>
  <dcterms:modified xsi:type="dcterms:W3CDTF">2011-10-13T14:16:35Z</dcterms:modified>
</cp:coreProperties>
</file>